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Lst>
  <p:sldSz cy="10058400" cx="7772400"/>
  <p:notesSz cx="6858000" cy="9144000"/>
  <p:embeddedFontLst>
    <p:embeddedFont>
      <p:font typeface="Inter SemiBold"/>
      <p:regular r:id="rId12"/>
      <p:bold r:id="rId13"/>
      <p:italic r:id="rId14"/>
      <p:boldItalic r:id="rId15"/>
    </p:embeddedFont>
    <p:embeddedFont>
      <p:font typeface="Halant"/>
      <p:regular r:id="rId16"/>
      <p:bold r:id="rId17"/>
    </p:embeddedFont>
    <p:embeddedFont>
      <p:font typeface="Inter"/>
      <p:regular r:id="rId18"/>
      <p:bold r:id="rId19"/>
      <p:italic r:id="rId20"/>
      <p:boldItalic r:id="rId21"/>
    </p:embeddedFont>
    <p:embeddedFont>
      <p:font typeface="Plus Jakarta Sans Medium"/>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F59A7DA-7D79-454D-8089-964A6006632E}">
  <a:tblStyle styleId="{9F59A7DA-7D79-454D-8089-964A6006632E}"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22" Type="http://schemas.openxmlformats.org/officeDocument/2006/relationships/font" Target="fonts/PlusJakartaSansMedium-regular.fntdata"/><Relationship Id="rId21" Type="http://schemas.openxmlformats.org/officeDocument/2006/relationships/font" Target="fonts/Inter-boldItalic.fntdata"/><Relationship Id="rId24" Type="http://schemas.openxmlformats.org/officeDocument/2006/relationships/font" Target="fonts/PlusJakartaSansMedium-italic.fntdata"/><Relationship Id="rId23" Type="http://schemas.openxmlformats.org/officeDocument/2006/relationships/font" Target="fonts/PlusJakartaSansMedium-bold.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5"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font" Target="fonts/InterSemiBold-bold.fntdata"/><Relationship Id="rId12" Type="http://schemas.openxmlformats.org/officeDocument/2006/relationships/font" Target="fonts/InterSemiBold-regular.fntdata"/><Relationship Id="rId15" Type="http://schemas.openxmlformats.org/officeDocument/2006/relationships/font" Target="fonts/InterSemiBold-boldItalic.fntdata"/><Relationship Id="rId14" Type="http://schemas.openxmlformats.org/officeDocument/2006/relationships/font" Target="fonts/InterSemiBold-italic.fntdata"/><Relationship Id="rId17" Type="http://schemas.openxmlformats.org/officeDocument/2006/relationships/font" Target="fonts/Halant-bold.fntdata"/><Relationship Id="rId16" Type="http://schemas.openxmlformats.org/officeDocument/2006/relationships/font" Target="fonts/Halant-regular.fntdata"/><Relationship Id="rId19" Type="http://schemas.openxmlformats.org/officeDocument/2006/relationships/font" Target="fonts/Inter-bold.fntdata"/><Relationship Id="rId18" Type="http://schemas.openxmlformats.org/officeDocument/2006/relationships/font" Target="fonts/Inter-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25d0aa7a2f_0_1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25d0aa7a2f_0_1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31373660d0f_0_11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31373660d0f_0_1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313766cd0de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313766cd0d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325d0aa7a2f_0_14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325d0aa7a2f_0_1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hyperlink" Target="https://www.denverpost.com/2007/04/19/columbus-should-be-celebrated/"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469041" y="9305555"/>
            <a:ext cx="6834300" cy="438000"/>
          </a:xfrm>
          <a:prstGeom prst="rect">
            <a:avLst/>
          </a:prstGeom>
          <a:solidFill>
            <a:srgbClr val="EFEFEF"/>
          </a:solidFill>
          <a:ln>
            <a:noFill/>
          </a:ln>
        </p:spPr>
        <p:txBody>
          <a:bodyPr anchorCtr="0" anchor="t" bIns="96675" lIns="96675" spcFirstLastPara="1" rIns="96675" wrap="square" tIns="96675">
            <a:noAutofit/>
          </a:bodyPr>
          <a:lstStyle/>
          <a:p>
            <a:pPr indent="0" lvl="0" marL="0" rtl="0" algn="l">
              <a:spcBef>
                <a:spcPts val="0"/>
              </a:spcBef>
              <a:spcAft>
                <a:spcPts val="0"/>
              </a:spcAft>
              <a:buNone/>
            </a:pPr>
            <a:r>
              <a:rPr lang="en" sz="1300">
                <a:latin typeface="Inter SemiBold"/>
                <a:ea typeface="Inter SemiBold"/>
                <a:cs typeface="Inter SemiBold"/>
                <a:sym typeface="Inter SemiBold"/>
              </a:rPr>
              <a:t>Historical Thinking Skill:</a:t>
            </a:r>
            <a:r>
              <a:rPr lang="en" sz="1300">
                <a:latin typeface="Inter"/>
                <a:ea typeface="Inter"/>
                <a:cs typeface="Inter"/>
                <a:sym typeface="Inter"/>
              </a:rPr>
              <a:t> Historical Significance</a:t>
            </a:r>
            <a:endParaRPr sz="1300">
              <a:latin typeface="Inter"/>
              <a:ea typeface="Inter"/>
              <a:cs typeface="Inter"/>
              <a:sym typeface="Inter"/>
            </a:endParaRPr>
          </a:p>
        </p:txBody>
      </p:sp>
      <p:sp>
        <p:nvSpPr>
          <p:cNvPr id="100" name="Google Shape;100;p25"/>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Primary Source Analysis:</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Indigenous Peoples’ Day Proclamation</a:t>
            </a:r>
            <a:endParaRPr sz="1500">
              <a:solidFill>
                <a:schemeClr val="dk1"/>
              </a:solidFill>
              <a:latin typeface="Plus Jakarta Sans Medium"/>
              <a:ea typeface="Plus Jakarta Sans Medium"/>
              <a:cs typeface="Plus Jakarta Sans Medium"/>
              <a:sym typeface="Plus Jakarta Sans Medium"/>
            </a:endParaRPr>
          </a:p>
        </p:txBody>
      </p:sp>
      <p:pic>
        <p:nvPicPr>
          <p:cNvPr id="101" name="Google Shape;101;p25"/>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02" name="Google Shape;102;p25"/>
          <p:cNvGraphicFramePr/>
          <p:nvPr/>
        </p:nvGraphicFramePr>
        <p:xfrm>
          <a:off x="343684" y="1945288"/>
          <a:ext cx="3000000" cy="3000000"/>
        </p:xfrm>
        <a:graphic>
          <a:graphicData uri="http://schemas.openxmlformats.org/drawingml/2006/table">
            <a:tbl>
              <a:tblPr>
                <a:noFill/>
                <a:tableStyleId>{9F59A7DA-7D79-454D-8089-964A6006632E}</a:tableStyleId>
              </a:tblPr>
              <a:tblGrid>
                <a:gridCol w="7085000"/>
              </a:tblGrid>
              <a:tr h="678400">
                <a:tc>
                  <a:txBody>
                    <a:bodyPr/>
                    <a:lstStyle/>
                    <a:p>
                      <a:pPr indent="0" lvl="0" marL="0" rtl="0" algn="l">
                        <a:spcBef>
                          <a:spcPts val="0"/>
                        </a:spcBef>
                        <a:spcAft>
                          <a:spcPts val="0"/>
                        </a:spcAft>
                        <a:buNone/>
                      </a:pPr>
                      <a:r>
                        <a:rPr lang="en" sz="1500">
                          <a:solidFill>
                            <a:schemeClr val="dk1"/>
                          </a:solidFill>
                          <a:latin typeface="Halant"/>
                          <a:ea typeface="Halant"/>
                          <a:cs typeface="Halant"/>
                          <a:sym typeface="Halant"/>
                        </a:rPr>
                        <a:t>Source: President Joseph R. Biden, Jr. “A Proclamation on Indigenous Peoples’ Day, 2021,” October 8, 2021.</a:t>
                      </a:r>
                      <a:endParaRPr sz="1300">
                        <a:solidFill>
                          <a:srgbClr val="000000"/>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301532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Since time immemorial, American Indians, Alaska Natives, and Native Hawaiians have built vibrant and diverse cultures — safeguarding land, language, spirit, knowledge, and tradition across the generations.  On Indigenous Peoples’ Day, our Nation celebrates the invaluable contributions and resilience of Indigenous peoples, recognizes their inherent sovereignty, and commits to honoring the Federal Government’s trust and treaty obligations to Tribal Nations.</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Our country was conceived on a promise of equality and opportunity for all people — a promise that, despite the extraordinary progress we have made through the years, we have never fully lived up to.  That is especially true when it comes to upholding the rights and dignity of the Indigenous people who were here long before colonization of the Americas began.  For generations, Federal policies systematically sought to assimilate and displace Native people and eradicate Native cultures.  Today, we recognize Indigenous peoples’ resilience and strength as well as the immeasurable positive impact that they have made on every aspect of American society.  We also recommit to supporting a new, brighter future of promise and equity for Tribal Nations — a future grounded in Tribal sovereignty and respect for the human rights of Indigenous people in the Americas and around the world….</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 Federal Government has a solemn obligation to lift up and invest in the future of Indigenous people and empower Tribal Nations to govern their own communities and make their own decisions.  We must never forget the centuries-long campaign of violence, displacement, assimilation, and terror wrought upon Native communities and Tribal Nations throughout our country.  Today, we acknowledge the significant sacrifices made by Native peoples to this country — and recognize their many ongoing contributions to our Nation.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On Indigenous Peoples’ Day, we honor America’s first inhabitants and the Tribal Nations that continue to thrive today.  I encourage everyone to celebrate and recognize the many Indigenous communities and cultures that make up our great country.</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Clr>
                          <a:srgbClr val="000000"/>
                        </a:buClr>
                        <a:buSzPts val="1200"/>
                        <a:buFont typeface="Arial"/>
                        <a:buNone/>
                      </a:pPr>
                      <a:r>
                        <a:t/>
                      </a:r>
                      <a:endParaRPr sz="1200">
                        <a:solidFill>
                          <a:schemeClr val="dk1"/>
                        </a:solidFill>
                        <a:latin typeface="Inter"/>
                        <a:ea typeface="Inter"/>
                        <a:cs typeface="Inter"/>
                        <a:sym typeface="Inter"/>
                      </a:endParaRPr>
                    </a:p>
                  </a:txBody>
                  <a:tcPr marT="114950" marB="114950" marR="116575" marL="116575">
                    <a:lnL cap="flat" cmpd="sng" w="9525">
                      <a:solidFill>
                        <a:srgbClr val="222F5F">
                          <a:alpha val="0"/>
                        </a:srgbClr>
                      </a:solidFill>
                      <a:prstDash val="solid"/>
                      <a:round/>
                      <a:headEnd len="sm" w="sm" type="none"/>
                      <a:tailEnd len="sm" w="sm" type="none"/>
                    </a:lnL>
                    <a:lnR cap="flat" cmpd="sng" w="9525">
                      <a:solidFill>
                        <a:srgbClr val="222F5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222F5F">
                          <a:alpha val="0"/>
                        </a:srgbClr>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6" name="Shape 106"/>
        <p:cNvGrpSpPr/>
        <p:nvPr/>
      </p:nvGrpSpPr>
      <p:grpSpPr>
        <a:xfrm>
          <a:off x="0" y="0"/>
          <a:ext cx="0" cy="0"/>
          <a:chOff x="0" y="0"/>
          <a:chExt cx="0" cy="0"/>
        </a:xfrm>
      </p:grpSpPr>
      <p:sp>
        <p:nvSpPr>
          <p:cNvPr id="107" name="Google Shape;107;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i="1" lang="en" sz="2000">
                <a:solidFill>
                  <a:schemeClr val="dk1"/>
                </a:solidFill>
                <a:latin typeface="Halant"/>
                <a:ea typeface="Halant"/>
                <a:cs typeface="Halant"/>
                <a:sym typeface="Halant"/>
              </a:rPr>
              <a:t>         </a:t>
            </a:r>
            <a:r>
              <a:rPr lang="en" sz="2000">
                <a:solidFill>
                  <a:schemeClr val="dk1"/>
                </a:solidFill>
                <a:latin typeface="Halant"/>
                <a:ea typeface="Halant"/>
                <a:cs typeface="Halant"/>
                <a:sym typeface="Halant"/>
              </a:rPr>
              <a:t>Proclamation Analysis Questions</a:t>
            </a:r>
            <a:endParaRPr sz="2000">
              <a:solidFill>
                <a:schemeClr val="dk1"/>
              </a:solidFill>
              <a:latin typeface="Halant"/>
              <a:ea typeface="Halant"/>
              <a:cs typeface="Halant"/>
              <a:sym typeface="Halant"/>
            </a:endParaRPr>
          </a:p>
        </p:txBody>
      </p:sp>
      <p:pic>
        <p:nvPicPr>
          <p:cNvPr id="108" name="Google Shape;108;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9" name="Google Shape;109;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0" name="Google Shape;110;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1" name="Google Shape;111;p2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12" name="Google Shape;112;p26"/>
          <p:cNvSpPr txBox="1"/>
          <p:nvPr/>
        </p:nvSpPr>
        <p:spPr>
          <a:xfrm>
            <a:off x="594300" y="655288"/>
            <a:ext cx="6583800" cy="7166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After reading one of the proclamations, work with your partner to answer the questions below.</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Summarize the main points of the Proclamation on Columbus Day.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Summarize the main points of the Proclamation on Indigenous Peoples’ Day.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Both of these proclamations were given on the same day. Why is that significant?</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President Biden was the first president to issue a proclamation on Indigenous Peoples’ Day. Why do you think this was the first time to occur?</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6" name="Shape 116"/>
        <p:cNvGrpSpPr/>
        <p:nvPr/>
      </p:nvGrpSpPr>
      <p:grpSpPr>
        <a:xfrm>
          <a:off x="0" y="0"/>
          <a:ext cx="0" cy="0"/>
          <a:chOff x="0" y="0"/>
          <a:chExt cx="0" cy="0"/>
        </a:xfrm>
      </p:grpSpPr>
      <p:sp>
        <p:nvSpPr>
          <p:cNvPr id="117" name="Google Shape;117;p2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i="1" lang="en" sz="1800">
                <a:solidFill>
                  <a:schemeClr val="dk1"/>
                </a:solidFill>
                <a:latin typeface="Halant"/>
                <a:ea typeface="Halant"/>
                <a:cs typeface="Halant"/>
                <a:sym typeface="Halant"/>
              </a:rPr>
              <a:t>       Columbus Should Be Celebrated</a:t>
            </a:r>
            <a:endParaRPr sz="1800">
              <a:solidFill>
                <a:schemeClr val="dk1"/>
              </a:solidFill>
              <a:latin typeface="Halant"/>
              <a:ea typeface="Halant"/>
              <a:cs typeface="Halant"/>
              <a:sym typeface="Halant"/>
            </a:endParaRPr>
          </a:p>
        </p:txBody>
      </p:sp>
      <p:pic>
        <p:nvPicPr>
          <p:cNvPr id="118" name="Google Shape;118;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9" name="Google Shape;119;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0" name="Google Shape;120;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1" name="Google Shape;121;p2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22" name="Google Shape;122;p27"/>
          <p:cNvSpPr txBox="1"/>
          <p:nvPr/>
        </p:nvSpPr>
        <p:spPr>
          <a:xfrm>
            <a:off x="594300" y="655288"/>
            <a:ext cx="6583800" cy="50424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Read the article from The Denver Post: </a:t>
            </a:r>
            <a:r>
              <a:rPr lang="en" sz="1200" u="sng">
                <a:solidFill>
                  <a:schemeClr val="hlink"/>
                </a:solidFill>
                <a:latin typeface="Inter"/>
                <a:ea typeface="Inter"/>
                <a:cs typeface="Inter"/>
                <a:sym typeface="Inter"/>
                <a:hlinkClick r:id="rId5"/>
              </a:rPr>
              <a:t>“Columbus Should Be Celebrated”</a:t>
            </a:r>
            <a:r>
              <a:rPr lang="en" sz="1200">
                <a:solidFill>
                  <a:schemeClr val="dk1"/>
                </a:solidFill>
                <a:latin typeface="Inter"/>
                <a:ea typeface="Inter"/>
                <a:cs typeface="Inter"/>
                <a:sym typeface="Inter"/>
              </a:rPr>
              <a:t> and answer the questions below:</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When and why was Columbus Day created?</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“admirable qualities” and feats did Columbus have?</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According to the author, why is Columbus a “scapegoat”?</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evidence exists of slavery existing in the Americas before Columbus?</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6" name="Shape 126"/>
        <p:cNvGrpSpPr/>
        <p:nvPr/>
      </p:nvGrpSpPr>
      <p:grpSpPr>
        <a:xfrm>
          <a:off x="0" y="0"/>
          <a:ext cx="0" cy="0"/>
          <a:chOff x="0" y="0"/>
          <a:chExt cx="0" cy="0"/>
        </a:xfrm>
      </p:grpSpPr>
      <p:sp>
        <p:nvSpPr>
          <p:cNvPr id="127" name="Google Shape;127;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Halant"/>
                <a:ea typeface="Halant"/>
                <a:cs typeface="Halant"/>
                <a:sym typeface="Halant"/>
              </a:rPr>
              <a:t>Columbus Day Graphic Organizer (Exemplar)</a:t>
            </a:r>
            <a:endParaRPr sz="1800">
              <a:solidFill>
                <a:schemeClr val="dk1"/>
              </a:solidFill>
              <a:latin typeface="Halant"/>
              <a:ea typeface="Halant"/>
              <a:cs typeface="Halant"/>
              <a:sym typeface="Halant"/>
            </a:endParaRPr>
          </a:p>
        </p:txBody>
      </p:sp>
      <p:pic>
        <p:nvPicPr>
          <p:cNvPr id="128" name="Google Shape;128;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9" name="Google Shape;129;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0" name="Google Shape;130;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1" name="Google Shape;131;p2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32" name="Google Shape;132;p28"/>
          <p:cNvSpPr txBox="1"/>
          <p:nvPr/>
        </p:nvSpPr>
        <p:spPr>
          <a:xfrm>
            <a:off x="594300" y="655288"/>
            <a:ext cx="6583800" cy="16623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Fill in the graphic organizer below based on the articles you and your peers read about Columbus Day.</a:t>
            </a: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 </a:t>
            </a:r>
            <a:endParaRPr sz="1200">
              <a:solidFill>
                <a:schemeClr val="dk1"/>
              </a:solidFill>
              <a:latin typeface="Inter"/>
              <a:ea typeface="Inter"/>
              <a:cs typeface="Inter"/>
              <a:sym typeface="Inter"/>
            </a:endParaRPr>
          </a:p>
        </p:txBody>
      </p:sp>
      <p:graphicFrame>
        <p:nvGraphicFramePr>
          <p:cNvPr id="133" name="Google Shape;133;p28"/>
          <p:cNvGraphicFramePr/>
          <p:nvPr/>
        </p:nvGraphicFramePr>
        <p:xfrm>
          <a:off x="381575" y="1425450"/>
          <a:ext cx="3000000" cy="3000000"/>
        </p:xfrm>
        <a:graphic>
          <a:graphicData uri="http://schemas.openxmlformats.org/drawingml/2006/table">
            <a:tbl>
              <a:tblPr>
                <a:noFill/>
                <a:tableStyleId>{9F59A7DA-7D79-454D-8089-964A6006632E}</a:tableStyleId>
              </a:tblPr>
              <a:tblGrid>
                <a:gridCol w="1458875"/>
                <a:gridCol w="1946300"/>
                <a:gridCol w="3655900"/>
              </a:tblGrid>
              <a:tr h="867225">
                <a:tc>
                  <a:txBody>
                    <a:bodyPr/>
                    <a:lstStyle/>
                    <a:p>
                      <a:pPr indent="0" lvl="0" marL="0" rtl="0" algn="ctr">
                        <a:spcBef>
                          <a:spcPts val="0"/>
                        </a:spcBef>
                        <a:spcAft>
                          <a:spcPts val="0"/>
                        </a:spcAft>
                        <a:buNone/>
                      </a:pPr>
                      <a:r>
                        <a:rPr b="1" lang="en" sz="1200">
                          <a:latin typeface="Inter"/>
                          <a:ea typeface="Inter"/>
                          <a:cs typeface="Inter"/>
                          <a:sym typeface="Inter"/>
                        </a:rPr>
                        <a:t>Article</a:t>
                      </a:r>
                      <a:endParaRPr b="1" sz="1200">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sz="1200">
                          <a:latin typeface="Inter"/>
                          <a:ea typeface="Inter"/>
                          <a:cs typeface="Inter"/>
                          <a:sym typeface="Inter"/>
                        </a:rPr>
                        <a:t>Say-it-in-6: </a:t>
                      </a:r>
                      <a:endParaRPr b="1" sz="1200">
                        <a:latin typeface="Inter"/>
                        <a:ea typeface="Inter"/>
                        <a:cs typeface="Inter"/>
                        <a:sym typeface="Inter"/>
                      </a:endParaRPr>
                    </a:p>
                    <a:p>
                      <a:pPr indent="0" lvl="0" marL="0" rtl="0" algn="ctr">
                        <a:spcBef>
                          <a:spcPts val="0"/>
                        </a:spcBef>
                        <a:spcAft>
                          <a:spcPts val="0"/>
                        </a:spcAft>
                        <a:buNone/>
                      </a:pPr>
                      <a:r>
                        <a:rPr b="1" lang="en" sz="1200">
                          <a:latin typeface="Inter"/>
                          <a:ea typeface="Inter"/>
                          <a:cs typeface="Inter"/>
                          <a:sym typeface="Inter"/>
                        </a:rPr>
                        <a:t>What is the main argument of this article?</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Evidence to Support Argument</a:t>
                      </a:r>
                      <a:endParaRPr b="1"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r>
              <a:tr h="1676725">
                <a:tc>
                  <a:txBody>
                    <a:bodyPr/>
                    <a:lstStyle/>
                    <a:p>
                      <a:pPr indent="0" lvl="0" marL="0" rtl="0" algn="l">
                        <a:spcBef>
                          <a:spcPts val="0"/>
                        </a:spcBef>
                        <a:spcAft>
                          <a:spcPts val="0"/>
                        </a:spcAft>
                        <a:buNone/>
                      </a:pPr>
                      <a:r>
                        <a:rPr b="1" lang="en" sz="1200">
                          <a:latin typeface="Inter"/>
                          <a:ea typeface="Inter"/>
                          <a:cs typeface="Inter"/>
                          <a:sym typeface="Inter"/>
                        </a:rPr>
                        <a:t>“Indigenous Views of Christopher Columbus”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676725">
                <a:tc>
                  <a:txBody>
                    <a:bodyPr/>
                    <a:lstStyle/>
                    <a:p>
                      <a:pPr indent="0" lvl="0" marL="0" rtl="0" algn="l">
                        <a:spcBef>
                          <a:spcPts val="0"/>
                        </a:spcBef>
                        <a:spcAft>
                          <a:spcPts val="0"/>
                        </a:spcAft>
                        <a:buNone/>
                      </a:pPr>
                      <a:r>
                        <a:rPr b="1" lang="en" sz="1200">
                          <a:latin typeface="Inter"/>
                          <a:ea typeface="Inter"/>
                          <a:cs typeface="Inter"/>
                          <a:sym typeface="Inter"/>
                        </a:rPr>
                        <a:t>“Columbus Should be Celebrated”</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a:p>
                  </a:txBody>
                  <a:tcPr marT="91425" marB="91425" marR="91425" marL="91425">
                    <a:lnT cap="flat" cmpd="sng" w="9525">
                      <a:solidFill>
                        <a:srgbClr val="9E9E9E"/>
                      </a:solidFill>
                      <a:prstDash val="solid"/>
                      <a:round/>
                      <a:headEnd len="sm" w="sm" type="none"/>
                      <a:tailEnd len="sm" w="sm" type="none"/>
                    </a:lnT>
                  </a:tcPr>
                </a:tc>
              </a:tr>
              <a:tr h="1676725">
                <a:tc>
                  <a:txBody>
                    <a:bodyPr/>
                    <a:lstStyle/>
                    <a:p>
                      <a:pPr indent="0" lvl="0" marL="0" rtl="0" algn="l">
                        <a:spcBef>
                          <a:spcPts val="0"/>
                        </a:spcBef>
                        <a:spcAft>
                          <a:spcPts val="0"/>
                        </a:spcAft>
                        <a:buNone/>
                      </a:pPr>
                      <a:r>
                        <a:rPr b="1" lang="en" sz="1200">
                          <a:latin typeface="Inter"/>
                          <a:ea typeface="Inter"/>
                          <a:cs typeface="Inter"/>
                          <a:sym typeface="Inter"/>
                        </a:rPr>
                        <a:t>“Columbus Day or Indigenous Peoples’ Day?”</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1676725">
                <a:tc>
                  <a:txBody>
                    <a:bodyPr/>
                    <a:lstStyle/>
                    <a:p>
                      <a:pPr indent="0" lvl="0" marL="0" rtl="0" algn="l">
                        <a:spcBef>
                          <a:spcPts val="0"/>
                        </a:spcBef>
                        <a:spcAft>
                          <a:spcPts val="0"/>
                        </a:spcAft>
                        <a:buNone/>
                      </a:pPr>
                      <a:r>
                        <a:rPr b="1" lang="en" sz="1200">
                          <a:latin typeface="Inter"/>
                          <a:ea typeface="Inter"/>
                          <a:cs typeface="Inter"/>
                          <a:sym typeface="Inter"/>
                        </a:rPr>
                        <a:t>“A Day of Reckoning”</a:t>
                      </a:r>
                      <a:endParaRPr b="1" sz="12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